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497" r:id="rId2"/>
    <p:sldId id="622" r:id="rId3"/>
    <p:sldId id="615" r:id="rId4"/>
    <p:sldId id="616" r:id="rId5"/>
    <p:sldId id="623" r:id="rId6"/>
    <p:sldId id="624" r:id="rId7"/>
    <p:sldId id="625" r:id="rId8"/>
    <p:sldId id="626" r:id="rId9"/>
    <p:sldId id="627" r:id="rId10"/>
    <p:sldId id="628" r:id="rId11"/>
    <p:sldId id="629" r:id="rId12"/>
    <p:sldId id="630" r:id="rId13"/>
    <p:sldId id="631" r:id="rId1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张海涛" initials="张海涛" lastIdx="1" clrIdx="0"/>
  <p:cmAuthor id="1" name="Eric" initials="E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9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6" autoAdjust="0"/>
    <p:restoredTop sz="94704" autoAdjust="0"/>
  </p:normalViewPr>
  <p:slideViewPr>
    <p:cSldViewPr>
      <p:cViewPr varScale="1">
        <p:scale>
          <a:sx n="73" d="100"/>
          <a:sy n="73" d="100"/>
        </p:scale>
        <p:origin x="1278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23C21-6AA6-44D1-91E2-17FD91E90377}" type="datetimeFigureOut">
              <a:rPr lang="zh-CN" altLang="en-US" smtClean="0"/>
              <a:pPr/>
              <a:t>2017/10/25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B48EEF-1EFF-4637-91EE-5CB86837A22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286196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46312D-2A50-4C22-9F60-D28ACED3F5D0}" type="datetimeFigureOut">
              <a:rPr lang="zh-CN" altLang="en-US" smtClean="0"/>
              <a:pPr/>
              <a:t>2017/10/25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444B1C-67FC-4AF9-9DC2-4E52A5F3609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676044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 algn="ctr">
              <a:defRPr sz="3200" b="1">
                <a:solidFill>
                  <a:schemeClr val="tx2"/>
                </a:solidFill>
                <a:latin typeface="华文楷体" pitchFamily="2" charset="-122"/>
                <a:ea typeface="华文楷体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  <a:latin typeface="华文楷体" pitchFamily="2" charset="-122"/>
                <a:ea typeface="华文楷体" pitchFamily="2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5868144" y="404664"/>
            <a:ext cx="2736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2"/>
                </a:solidFill>
                <a:latin typeface="Times New Roman" pitchFamily="18" charset="0"/>
                <a:ea typeface="隶书" pitchFamily="49" charset="-122"/>
                <a:cs typeface="Times New Roman" pitchFamily="18" charset="0"/>
              </a:rPr>
              <a:t>软件与微电子学院</a:t>
            </a:r>
            <a:endParaRPr lang="en-US" altLang="zh-CN" sz="2400" dirty="0">
              <a:solidFill>
                <a:schemeClr val="tx2"/>
              </a:solidFill>
              <a:latin typeface="Times New Roman" pitchFamily="18" charset="0"/>
              <a:ea typeface="隶书" pitchFamily="49" charset="-122"/>
              <a:cs typeface="Times New Roman" pitchFamily="18" charset="0"/>
            </a:endParaRPr>
          </a:p>
          <a:p>
            <a:pPr algn="ctr"/>
            <a:r>
              <a:rPr lang="en-US" altLang="zh-CN" sz="1200" dirty="0">
                <a:solidFill>
                  <a:schemeClr val="tx2"/>
                </a:solidFill>
                <a:latin typeface="Times New Roman" pitchFamily="18" charset="0"/>
                <a:ea typeface="隶书" pitchFamily="49" charset="-122"/>
                <a:cs typeface="Times New Roman" pitchFamily="18" charset="0"/>
              </a:rPr>
              <a:t>School of  Software</a:t>
            </a:r>
            <a:r>
              <a:rPr lang="en-US" altLang="zh-CN" sz="1200" baseline="0" dirty="0">
                <a:solidFill>
                  <a:schemeClr val="tx2"/>
                </a:solidFill>
                <a:latin typeface="Times New Roman" pitchFamily="18" charset="0"/>
                <a:ea typeface="隶书" pitchFamily="49" charset="-122"/>
                <a:cs typeface="Times New Roman" pitchFamily="18" charset="0"/>
              </a:rPr>
              <a:t> &amp; Microelectronics</a:t>
            </a:r>
            <a:endParaRPr lang="zh-CN" altLang="en-US" sz="700" dirty="0">
              <a:solidFill>
                <a:schemeClr val="tx2"/>
              </a:solidFill>
              <a:latin typeface="Times New Roman" pitchFamily="18" charset="0"/>
              <a:ea typeface="隶书" pitchFamily="49" charset="-122"/>
              <a:cs typeface="Times New Roman" pitchFamily="18" charset="0"/>
            </a:endParaRPr>
          </a:p>
        </p:txBody>
      </p:sp>
      <p:pic>
        <p:nvPicPr>
          <p:cNvPr id="1026" name="Picture 2" descr="C:\Users\Lee\Desktop\北京大学 logo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332657"/>
            <a:ext cx="2448272" cy="73320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4214810" y="6356350"/>
            <a:ext cx="71438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4214810" y="6356350"/>
            <a:ext cx="71438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8596" y="274638"/>
            <a:ext cx="8286808" cy="706090"/>
          </a:xfrm>
        </p:spPr>
        <p:txBody>
          <a:bodyPr/>
          <a:lstStyle>
            <a:lvl1pPr>
              <a:defRPr>
                <a:solidFill>
                  <a:srgbClr val="1F497D"/>
                </a:solidFill>
              </a:defRPr>
            </a:lvl1pPr>
          </a:lstStyle>
          <a:p>
            <a:r>
              <a:rPr lang="zh-CN" altLang="en-US" dirty="0"/>
              <a:t>单击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28596" y="1340768"/>
            <a:ext cx="8286808" cy="4874314"/>
          </a:xfrm>
        </p:spPr>
        <p:txBody>
          <a:bodyPr/>
          <a:lstStyle>
            <a:lvl1pPr algn="just">
              <a:lnSpc>
                <a:spcPct val="150000"/>
              </a:lnSpc>
              <a:defRPr/>
            </a:lvl1pPr>
            <a:lvl2pPr algn="just">
              <a:lnSpc>
                <a:spcPct val="150000"/>
              </a:lnSpc>
              <a:defRPr/>
            </a:lvl2pPr>
            <a:lvl3pPr algn="just">
              <a:lnSpc>
                <a:spcPct val="150000"/>
              </a:lnSpc>
              <a:defRPr/>
            </a:lvl3pPr>
            <a:lvl4pPr algn="just">
              <a:lnSpc>
                <a:spcPct val="150000"/>
              </a:lnSpc>
              <a:defRPr/>
            </a:lvl4pPr>
            <a:lvl5pPr algn="just">
              <a:lnSpc>
                <a:spcPct val="150000"/>
              </a:lnSpc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428596" y="6286520"/>
            <a:ext cx="828680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 userDrawn="1"/>
        </p:nvSpPr>
        <p:spPr>
          <a:xfrm>
            <a:off x="6948264" y="6392361"/>
            <a:ext cx="180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 b="1" dirty="0">
                <a:solidFill>
                  <a:schemeClr val="tx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Fintech</a:t>
            </a:r>
            <a:endParaRPr lang="zh-CN" altLang="en-US" sz="1200" b="1" dirty="0">
              <a:solidFill>
                <a:schemeClr val="tx2"/>
              </a:solidFill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  <p:cxnSp>
        <p:nvCxnSpPr>
          <p:cNvPr id="13" name="直接连接符 12"/>
          <p:cNvCxnSpPr/>
          <p:nvPr userDrawn="1"/>
        </p:nvCxnSpPr>
        <p:spPr>
          <a:xfrm>
            <a:off x="395536" y="1124744"/>
            <a:ext cx="612068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 userDrawn="1"/>
        </p:nvCxnSpPr>
        <p:spPr>
          <a:xfrm>
            <a:off x="8028384" y="1124744"/>
            <a:ext cx="64807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2" descr="C:\Users\Lee\Desktop\北京大学 logo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660232" y="923721"/>
            <a:ext cx="1224136" cy="366603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4214810" y="6356350"/>
            <a:ext cx="71438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4214810" y="6356350"/>
            <a:ext cx="71438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214810" y="6356350"/>
            <a:ext cx="71438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4214810" y="6356350"/>
            <a:ext cx="71438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4214810" y="6356350"/>
            <a:ext cx="71438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4214810" y="6356350"/>
            <a:ext cx="71438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4214810" y="6356350"/>
            <a:ext cx="71438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28596" y="274638"/>
            <a:ext cx="8286808" cy="7254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28596" y="1214422"/>
            <a:ext cx="8286808" cy="50006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华文楷体" pitchFamily="2" charset="-122"/>
          <a:ea typeface="华文楷体" pitchFamily="2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Wingdings" pitchFamily="2" charset="2"/>
        <a:buChar char="Ø"/>
        <a:defRPr sz="2000" kern="1200">
          <a:solidFill>
            <a:schemeClr val="tx1"/>
          </a:solidFill>
          <a:latin typeface="华文楷体" pitchFamily="2" charset="-122"/>
          <a:ea typeface="华文楷体" pitchFamily="2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Wingdings" pitchFamily="2" charset="2"/>
        <a:buChar char="ü"/>
        <a:defRPr sz="1800" kern="1200">
          <a:solidFill>
            <a:schemeClr val="tx1"/>
          </a:solidFill>
          <a:latin typeface="华文楷体" pitchFamily="2" charset="-122"/>
          <a:ea typeface="华文楷体" pitchFamily="2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华文楷体" pitchFamily="2" charset="-122"/>
          <a:ea typeface="华文楷体" pitchFamily="2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400" kern="1200">
          <a:solidFill>
            <a:schemeClr val="tx1"/>
          </a:solidFill>
          <a:latin typeface="华文楷体" pitchFamily="2" charset="-122"/>
          <a:ea typeface="华文楷体" pitchFamily="2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400" kern="1200">
          <a:solidFill>
            <a:schemeClr val="tx1"/>
          </a:solidFill>
          <a:latin typeface="华文楷体" pitchFamily="2" charset="-122"/>
          <a:ea typeface="华文楷体" pitchFamily="2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-286816" y="2564904"/>
            <a:ext cx="9430816" cy="1470025"/>
          </a:xfrm>
        </p:spPr>
        <p:txBody>
          <a:bodyPr>
            <a:normAutofit fontScale="90000"/>
          </a:bodyPr>
          <a:lstStyle/>
          <a:p>
            <a:r>
              <a:rPr lang="zh-CN" altLang="en-US" sz="6700" dirty="0" smtClean="0"/>
              <a:t>“看脸”时代</a:t>
            </a:r>
            <a:r>
              <a:rPr lang="en-US" altLang="zh-CN" dirty="0"/>
              <a:t/>
            </a:r>
            <a:br>
              <a:rPr lang="en-US" altLang="zh-CN" dirty="0"/>
            </a:br>
            <a:endParaRPr lang="zh-CN" altLang="en-US" sz="3600" dirty="0"/>
          </a:p>
        </p:txBody>
      </p:sp>
      <p:sp>
        <p:nvSpPr>
          <p:cNvPr id="3" name="矩形 2"/>
          <p:cNvSpPr/>
          <p:nvPr/>
        </p:nvSpPr>
        <p:spPr>
          <a:xfrm>
            <a:off x="2771800" y="4725144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课题：人脸识别之验活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altLang="zh-CN" b="1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成员：孙媛  杨法偿  汪蕴哲  吴勃志</a:t>
            </a:r>
          </a:p>
        </p:txBody>
      </p:sp>
    </p:spTree>
    <p:extLst>
      <p:ext uri="{BB962C8B-B14F-4D97-AF65-F5344CB8AC3E}">
        <p14:creationId xmlns:p14="http://schemas.microsoft.com/office/powerpoint/2010/main" val="3223123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7F3DBC-7E67-4A4F-92F8-6526EE8E5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四、主要思路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66C9D2-F317-49DE-8479-D1EF6E71F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710" y="1340769"/>
            <a:ext cx="4447330" cy="4907638"/>
          </a:xfrm>
        </p:spPr>
        <p:txBody>
          <a:bodyPr/>
          <a:lstStyle/>
          <a:p>
            <a:r>
              <a:rPr lang="zh-CN" altLang="en-US" sz="2800" dirty="0" smtClean="0"/>
              <a:t>设计方案：</a:t>
            </a:r>
            <a:endParaRPr lang="en-US" altLang="zh-CN" sz="2800" dirty="0" smtClean="0"/>
          </a:p>
          <a:p>
            <a:pPr marL="0" indent="0">
              <a:buNone/>
            </a:pP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zh-CN" b="1" dirty="0"/>
              <a:t>实时互</a:t>
            </a:r>
            <a:r>
              <a:rPr lang="zh-CN" altLang="zh-CN" b="1" dirty="0" smtClean="0"/>
              <a:t>动</a:t>
            </a:r>
            <a:r>
              <a:rPr lang="zh-CN" altLang="en-US" b="1" dirty="0" smtClean="0"/>
              <a:t>。组合眨眼、张嘴、转头角度一系列动作，形成一个较大的密码空间。</a:t>
            </a:r>
            <a:endParaRPr lang="en-US" altLang="zh-CN" b="1" dirty="0" smtClean="0"/>
          </a:p>
          <a:p>
            <a:pPr marL="457200" indent="-457200">
              <a:buFont typeface="+mj-lt"/>
              <a:buAutoNum type="arabicPeriod"/>
            </a:pPr>
            <a:r>
              <a:rPr lang="zh-CN" altLang="zh-CN" b="1" dirty="0"/>
              <a:t>基于人眼反射成像的原理验</a:t>
            </a:r>
            <a:r>
              <a:rPr lang="zh-CN" altLang="zh-CN" b="1" dirty="0" smtClean="0"/>
              <a:t>活</a:t>
            </a:r>
            <a:r>
              <a:rPr lang="zh-CN" altLang="en-US" b="1" dirty="0" smtClean="0"/>
              <a:t>。</a:t>
            </a:r>
            <a:endParaRPr lang="en-US" altLang="zh-CN" b="1" dirty="0" smtClean="0"/>
          </a:p>
          <a:p>
            <a:pPr marL="457200" indent="-457200">
              <a:buFont typeface="+mj-lt"/>
              <a:buAutoNum type="arabicPeriod"/>
            </a:pPr>
            <a:r>
              <a:rPr lang="zh-CN" altLang="zh-CN" b="1" dirty="0"/>
              <a:t>基于人眼视线焦点的随机性验活</a:t>
            </a:r>
            <a:r>
              <a:rPr lang="zh-CN" altLang="zh-CN" b="1" dirty="0" smtClean="0"/>
              <a:t>。</a:t>
            </a:r>
            <a:endParaRPr lang="en-US" altLang="zh-CN" b="1" dirty="0" smtClean="0"/>
          </a:p>
          <a:p>
            <a:pPr marL="457200" indent="-457200">
              <a:buFont typeface="+mj-lt"/>
              <a:buAutoNum type="arabicPeriod"/>
            </a:pPr>
            <a:r>
              <a:rPr lang="zh-CN" altLang="zh-CN" b="1" dirty="0"/>
              <a:t>基于生物应激反应行为验活</a:t>
            </a:r>
            <a:r>
              <a:rPr lang="zh-CN" altLang="zh-CN" dirty="0"/>
              <a:t>。</a:t>
            </a:r>
            <a:endParaRPr lang="en-US" altLang="zh-CN" b="1" dirty="0" smtClean="0"/>
          </a:p>
          <a:p>
            <a:pPr marL="457200" indent="-457200">
              <a:buFont typeface="+mj-lt"/>
              <a:buAutoNum type="arabicPeriod"/>
            </a:pPr>
            <a:endParaRPr lang="en-US" altLang="zh-CN" sz="2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39" y="1340769"/>
            <a:ext cx="4113221" cy="2689412"/>
          </a:xfrm>
          <a:prstGeom prst="rect">
            <a:avLst/>
          </a:prstGeom>
        </p:spPr>
      </p:pic>
      <p:pic>
        <p:nvPicPr>
          <p:cNvPr id="7" name="video-on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40152" y="4213726"/>
            <a:ext cx="1998282" cy="2015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308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E63BC9-59B3-49C5-96E7-0DFE4FDEC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五、</a:t>
            </a:r>
            <a:r>
              <a:rPr lang="zh-CN" altLang="zh-CN" dirty="0" smtClean="0"/>
              <a:t>项</a:t>
            </a:r>
            <a:r>
              <a:rPr lang="zh-CN" altLang="zh-CN" dirty="0"/>
              <a:t>目分工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995285-4F30-4447-9D0E-369FE2724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zh-CN" dirty="0"/>
              <a:t>孙媛：负责前期研究现状的调查，资料收集、阅读以及分析，总结出实行方案以及做可行性分析，与其他成员共同参与应用的开发。</a:t>
            </a:r>
          </a:p>
          <a:p>
            <a:endParaRPr lang="zh-CN" altLang="zh-CN" dirty="0"/>
          </a:p>
          <a:p>
            <a:r>
              <a:rPr lang="zh-CN" altLang="zh-CN" dirty="0"/>
              <a:t>杨法偿：负责产品现状的调查，收集</a:t>
            </a:r>
            <a:r>
              <a:rPr lang="en-US" altLang="zh-CN" dirty="0"/>
              <a:t>API</a:t>
            </a:r>
            <a:r>
              <a:rPr lang="zh-CN" altLang="zh-CN" dirty="0"/>
              <a:t>，并通过做实验分析</a:t>
            </a:r>
            <a:r>
              <a:rPr lang="en-US" altLang="zh-CN" dirty="0"/>
              <a:t>API</a:t>
            </a:r>
            <a:r>
              <a:rPr lang="zh-CN" altLang="zh-CN" dirty="0"/>
              <a:t>的可用性，与其他成员共同参与应用的开发。</a:t>
            </a:r>
          </a:p>
          <a:p>
            <a:endParaRPr lang="zh-CN" altLang="zh-CN" dirty="0"/>
          </a:p>
          <a:p>
            <a:r>
              <a:rPr lang="zh-CN" altLang="zh-CN" dirty="0"/>
              <a:t>汪蕴哲：负责产品的需求分析，收集</a:t>
            </a:r>
            <a:r>
              <a:rPr lang="en-US" altLang="zh-CN" dirty="0"/>
              <a:t>API</a:t>
            </a:r>
            <a:r>
              <a:rPr lang="zh-CN" altLang="zh-CN" dirty="0"/>
              <a:t>，并通过做实验分析</a:t>
            </a:r>
            <a:r>
              <a:rPr lang="en-US" altLang="zh-CN" dirty="0"/>
              <a:t>API</a:t>
            </a:r>
            <a:r>
              <a:rPr lang="zh-CN" altLang="zh-CN" dirty="0"/>
              <a:t>的可用性，与其他成员共同参与应用的开发。</a:t>
            </a:r>
          </a:p>
          <a:p>
            <a:endParaRPr lang="zh-CN" altLang="zh-CN" dirty="0"/>
          </a:p>
          <a:p>
            <a:r>
              <a:rPr lang="zh-CN" altLang="zh-CN" dirty="0"/>
              <a:t>吴勃志：负责整个项目的方案策划以及论文的策划，与其他成员共同参与应用的开发。</a:t>
            </a:r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519335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BB85C1-A9A0-4A15-BD94-816CC127E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六、</a:t>
            </a:r>
            <a:r>
              <a:rPr lang="zh-CN" altLang="zh-CN" dirty="0" smtClean="0"/>
              <a:t>项</a:t>
            </a:r>
            <a:r>
              <a:rPr lang="zh-CN" altLang="zh-CN" dirty="0"/>
              <a:t>目计划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F7E74F-9CF0-4C13-AACF-F4B4F33779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b="1" dirty="0"/>
              <a:t>第一阶段（2017年10月17日 - 2017年10月24日）：</a:t>
            </a:r>
            <a:endParaRPr lang="zh-CN" altLang="zh-CN" dirty="0"/>
          </a:p>
          <a:p>
            <a:pPr marL="0" indent="0" algn="dist">
              <a:buNone/>
            </a:pPr>
            <a:r>
              <a:rPr lang="en-US" altLang="zh-CN" dirty="0"/>
              <a:t>     </a:t>
            </a:r>
            <a:r>
              <a:rPr lang="zh-CN" altLang="zh-CN" dirty="0"/>
              <a:t>资料收集阶段，阅读项目相关的论文，对目前的研究现状、该方向的</a:t>
            </a:r>
            <a:endParaRPr lang="en-US" altLang="zh-CN" dirty="0"/>
          </a:p>
          <a:p>
            <a:pPr marL="0" indent="0" algn="l">
              <a:buNone/>
            </a:pPr>
            <a:r>
              <a:rPr lang="en-US" altLang="zh-CN" dirty="0"/>
              <a:t>     </a:t>
            </a:r>
            <a:r>
              <a:rPr lang="zh-CN" altLang="zh-CN" dirty="0"/>
              <a:t>研究方法和实现方案有基本的了解，并提出自己的想法。目前已完成。</a:t>
            </a:r>
          </a:p>
          <a:p>
            <a:pPr marL="0" indent="0" algn="l">
              <a:buNone/>
            </a:pPr>
            <a:endParaRPr lang="zh-CN" altLang="zh-CN" dirty="0"/>
          </a:p>
          <a:p>
            <a:r>
              <a:rPr lang="zh-CN" altLang="zh-CN" b="1" dirty="0"/>
              <a:t>第二阶段（2017年10月25日 - 2017年11月15日）：</a:t>
            </a:r>
            <a:endParaRPr lang="zh-CN" altLang="zh-CN" dirty="0"/>
          </a:p>
          <a:p>
            <a:pPr marL="0" indent="0" algn="l">
              <a:buNone/>
            </a:pPr>
            <a:r>
              <a:rPr lang="en-US" altLang="zh-CN" dirty="0"/>
              <a:t>     </a:t>
            </a:r>
            <a:r>
              <a:rPr lang="zh-CN" altLang="zh-CN" dirty="0"/>
              <a:t>实验阶段，广泛尝试不同API，通过做实验最终选出能用于本项目的</a:t>
            </a:r>
            <a:endParaRPr lang="en-US" altLang="zh-CN" dirty="0"/>
          </a:p>
          <a:p>
            <a:pPr marL="0" indent="0" algn="l">
              <a:buNone/>
            </a:pPr>
            <a:r>
              <a:rPr lang="en-US" altLang="zh-CN" dirty="0"/>
              <a:t>     </a:t>
            </a:r>
            <a:r>
              <a:rPr lang="zh-CN" altLang="zh-CN" dirty="0"/>
              <a:t>API，并根据实验结果排除不可行的方案。</a:t>
            </a:r>
          </a:p>
          <a:p>
            <a:pPr marL="0" indent="0" algn="l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78963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7F3DBC-7E67-4A4F-92F8-6526EE8E5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六、</a:t>
            </a:r>
            <a:r>
              <a:rPr lang="zh-CN" altLang="zh-CN" dirty="0" smtClean="0"/>
              <a:t>项</a:t>
            </a:r>
            <a:r>
              <a:rPr lang="zh-CN" altLang="zh-CN" dirty="0"/>
              <a:t>目计划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66C9D2-F317-49DE-8479-D1EF6E71FF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b="1" dirty="0"/>
              <a:t>第三阶段（2017年11月16日 - 2017年12月13日）：</a:t>
            </a:r>
            <a:endParaRPr lang="zh-CN" altLang="zh-CN" dirty="0"/>
          </a:p>
          <a:p>
            <a:pPr marL="0" indent="0">
              <a:buNone/>
            </a:pPr>
            <a:r>
              <a:rPr lang="en-US" altLang="zh-CN" dirty="0"/>
              <a:t>     </a:t>
            </a:r>
            <a:r>
              <a:rPr lang="zh-CN" altLang="zh-CN" dirty="0"/>
              <a:t>实现阶段，将可行方案确立后，开始APP的开发，根据市场调查，我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</a:t>
            </a:r>
            <a:r>
              <a:rPr lang="zh-CN" altLang="zh-CN" dirty="0"/>
              <a:t>们选择了Android作为开发平台，所有组员将参与到应用的最终实现，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</a:t>
            </a:r>
            <a:r>
              <a:rPr lang="zh-CN" altLang="zh-CN" dirty="0"/>
              <a:t>并在开发完成后对其进行测试和Bug排除。</a:t>
            </a:r>
          </a:p>
          <a:p>
            <a:pPr marL="0" indent="0">
              <a:buNone/>
            </a:pPr>
            <a:endParaRPr lang="zh-CN" altLang="zh-CN" dirty="0"/>
          </a:p>
          <a:p>
            <a:r>
              <a:rPr lang="zh-CN" altLang="zh-CN" b="1" dirty="0"/>
              <a:t>第四阶段（2017年12月14日 - 2018年1月14日）：</a:t>
            </a:r>
            <a:endParaRPr lang="zh-CN" altLang="zh-CN" dirty="0"/>
          </a:p>
          <a:p>
            <a:pPr marL="0" indent="0">
              <a:buNone/>
            </a:pPr>
            <a:r>
              <a:rPr lang="en-US" altLang="zh-CN" dirty="0"/>
              <a:t>     </a:t>
            </a:r>
            <a:r>
              <a:rPr lang="zh-CN" altLang="zh-CN" dirty="0"/>
              <a:t>论文撰写阶段，将完成的APP投入应用，根据APP的使用情况分析经</a:t>
            </a:r>
            <a:r>
              <a:rPr lang="en-US" altLang="zh-CN" dirty="0"/>
              <a:t>  </a:t>
            </a:r>
          </a:p>
          <a:p>
            <a:pPr marL="0" indent="0">
              <a:buNone/>
            </a:pPr>
            <a:r>
              <a:rPr lang="en-US" altLang="zh-CN" dirty="0"/>
              <a:t>     </a:t>
            </a:r>
            <a:r>
              <a:rPr lang="zh-CN" altLang="zh-CN" dirty="0"/>
              <a:t>验和教训，并撰写论文。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94188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E63BC9-59B3-49C5-96E7-0DFE4FDEC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一、选</a:t>
            </a:r>
            <a:r>
              <a:rPr lang="zh-CN" altLang="en-US" dirty="0"/>
              <a:t>题背景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995285-4F30-4447-9D0E-369FE2724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2016</a:t>
            </a:r>
            <a:r>
              <a:rPr lang="zh-CN" altLang="en-US" dirty="0"/>
              <a:t>年</a:t>
            </a:r>
            <a:r>
              <a:rPr lang="en-US" altLang="zh-CN" dirty="0"/>
              <a:t>3</a:t>
            </a:r>
            <a:r>
              <a:rPr lang="zh-CN" altLang="en-US" dirty="0"/>
              <a:t>月，</a:t>
            </a:r>
            <a:r>
              <a:rPr lang="zh-CN" altLang="zh-CN" dirty="0"/>
              <a:t>旷视科技</a:t>
            </a:r>
            <a:r>
              <a:rPr lang="en-US" altLang="zh-CN" dirty="0"/>
              <a:t>CEO</a:t>
            </a:r>
            <a:r>
              <a:rPr lang="zh-CN" altLang="zh-CN" dirty="0"/>
              <a:t>印奇荣登福布斯颁布的亚洲</a:t>
            </a:r>
            <a:r>
              <a:rPr lang="en-US" altLang="zh-CN" dirty="0"/>
              <a:t>30</a:t>
            </a:r>
            <a:r>
              <a:rPr lang="zh-CN" altLang="zh-CN" dirty="0"/>
              <a:t>岁以下领袖人物企业科技人物排行榜的榜首</a:t>
            </a:r>
            <a:endParaRPr lang="en-US" altLang="zh-CN" dirty="0"/>
          </a:p>
          <a:p>
            <a:r>
              <a:rPr lang="en-US" altLang="zh-CN" dirty="0"/>
              <a:t>2017</a:t>
            </a:r>
            <a:r>
              <a:rPr lang="zh-CN" altLang="en-US" dirty="0"/>
              <a:t>年</a:t>
            </a:r>
            <a:r>
              <a:rPr lang="en-US" altLang="zh-CN" dirty="0"/>
              <a:t>7</a:t>
            </a:r>
            <a:r>
              <a:rPr lang="zh-CN" altLang="en-US" dirty="0"/>
              <a:t>月人工智能被上升为国家</a:t>
            </a:r>
            <a:r>
              <a:rPr lang="zh-CN" altLang="en-US" dirty="0" smtClean="0"/>
              <a:t>战略</a:t>
            </a:r>
            <a:r>
              <a:rPr lang="en-US" altLang="zh-CN" dirty="0" smtClean="0"/>
              <a:t>,</a:t>
            </a:r>
            <a:r>
              <a:rPr lang="zh-CN" altLang="en-US" dirty="0" smtClean="0"/>
              <a:t>人脸识别作为人工智能一个重要分支，必定也将水涨船高</a:t>
            </a:r>
            <a:endParaRPr lang="en-US" altLang="zh-CN" dirty="0"/>
          </a:p>
          <a:p>
            <a:r>
              <a:rPr lang="en-US" altLang="zh-CN" dirty="0"/>
              <a:t>7</a:t>
            </a:r>
            <a:r>
              <a:rPr lang="zh-CN" altLang="en-US" dirty="0"/>
              <a:t>月</a:t>
            </a:r>
            <a:r>
              <a:rPr lang="en-US" altLang="zh-CN" dirty="0"/>
              <a:t>8</a:t>
            </a:r>
            <a:r>
              <a:rPr lang="zh-CN" altLang="en-US" dirty="0"/>
              <a:t>日，由阿里开发的国内首家无人零售超市在浙江杭州国际博览中心亮相</a:t>
            </a:r>
            <a:endParaRPr lang="en-US" altLang="zh-CN" dirty="0"/>
          </a:p>
          <a:p>
            <a:r>
              <a:rPr lang="en-US" altLang="zh-CN" dirty="0" err="1" smtClean="0"/>
              <a:t>iphoneX</a:t>
            </a:r>
            <a:r>
              <a:rPr lang="zh-CN" altLang="en-US" dirty="0" smtClean="0"/>
              <a:t>作为作为苹果公司十周年特别版发布</a:t>
            </a:r>
            <a:r>
              <a:rPr lang="zh-CN" altLang="en-US" dirty="0"/>
              <a:t>采用人脸</a:t>
            </a:r>
            <a:r>
              <a:rPr lang="zh-CN" altLang="en-US" dirty="0" smtClean="0"/>
              <a:t>识别，代替原先的指纹识别</a:t>
            </a:r>
            <a:endParaRPr lang="zh-CN" altLang="en-US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6022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BB85C1-A9A0-4A15-BD94-816CC127E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二、身</a:t>
            </a:r>
            <a:r>
              <a:rPr lang="zh-CN" altLang="en-US" dirty="0"/>
              <a:t>边的刷脸</a:t>
            </a:r>
            <a:endParaRPr lang="en-US" altLang="zh-CN" dirty="0"/>
          </a:p>
        </p:txBody>
      </p:sp>
      <p:pic>
        <p:nvPicPr>
          <p:cNvPr id="4" name="Picture 2" descr="C:\Users\King\Desktop\129450858_14846496373971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557" y="1458415"/>
            <a:ext cx="3931680" cy="2756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554763" y="4468470"/>
            <a:ext cx="4633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2016</a:t>
            </a:r>
            <a:r>
              <a:rPr lang="zh-CN" altLang="en-US" dirty="0" smtClean="0"/>
              <a:t>年</a:t>
            </a:r>
            <a:r>
              <a:rPr lang="en-US" altLang="zh-CN" dirty="0" smtClean="0"/>
              <a:t>12</a:t>
            </a:r>
            <a:r>
              <a:rPr lang="zh-CN" altLang="en-US" dirty="0" smtClean="0"/>
              <a:t>月 ，北京西站，进站采用人脸识别</a:t>
            </a:r>
            <a:endParaRPr lang="zh-CN" altLang="en-US" dirty="0"/>
          </a:p>
        </p:txBody>
      </p:sp>
      <p:pic>
        <p:nvPicPr>
          <p:cNvPr id="6" name="Picture 3" descr="C:\Users\King\Desktop\t01fdec264c9084dbf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704514"/>
            <a:ext cx="3888432" cy="3288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59431" y="1596750"/>
            <a:ext cx="36365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2017</a:t>
            </a:r>
            <a:r>
              <a:rPr lang="zh-CN" altLang="en-US" dirty="0" smtClean="0"/>
              <a:t>年</a:t>
            </a:r>
            <a:r>
              <a:rPr lang="en-US" altLang="zh-CN" dirty="0" smtClean="0"/>
              <a:t>10</a:t>
            </a:r>
            <a:r>
              <a:rPr lang="zh-CN" altLang="en-US" dirty="0" smtClean="0"/>
              <a:t>月，龙门石窟</a:t>
            </a:r>
            <a:r>
              <a:rPr lang="zh-CN" altLang="en-US" dirty="0"/>
              <a:t>“智能刷脸入园</a:t>
            </a:r>
            <a:r>
              <a:rPr lang="zh-CN" altLang="en-US" dirty="0" smtClean="0"/>
              <a:t>”成为全国</a:t>
            </a:r>
            <a:r>
              <a:rPr lang="zh-CN" altLang="en-US" dirty="0"/>
              <a:t>首家“互联网</a:t>
            </a:r>
            <a:r>
              <a:rPr lang="en-US" altLang="zh-CN" dirty="0"/>
              <a:t>+”</a:t>
            </a:r>
            <a:r>
              <a:rPr lang="zh-CN" altLang="en-US" dirty="0"/>
              <a:t>智慧景区</a:t>
            </a:r>
          </a:p>
        </p:txBody>
      </p:sp>
    </p:spTree>
    <p:extLst>
      <p:ext uri="{BB962C8B-B14F-4D97-AF65-F5344CB8AC3E}">
        <p14:creationId xmlns:p14="http://schemas.microsoft.com/office/powerpoint/2010/main" val="1963717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7F3DBC-7E67-4A4F-92F8-6526EE8E5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二、身</a:t>
            </a:r>
            <a:r>
              <a:rPr lang="zh-CN" altLang="en-US" dirty="0"/>
              <a:t>边的刷脸</a:t>
            </a:r>
          </a:p>
        </p:txBody>
      </p:sp>
      <p:pic>
        <p:nvPicPr>
          <p:cNvPr id="4" name="Picture 2" descr="C:\Users\King\Desktop\1121825987_15083856309111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9024" y="1772816"/>
            <a:ext cx="4320480" cy="3018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067944" y="5292080"/>
            <a:ext cx="4464496" cy="657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杭州一中学</a:t>
            </a:r>
            <a:r>
              <a:rPr lang="zh-CN" altLang="en-US" dirty="0" smtClean="0"/>
              <a:t>食堂推出</a:t>
            </a:r>
            <a:r>
              <a:rPr lang="zh-CN" altLang="en-US" dirty="0"/>
              <a:t>刷脸点餐 整个过程只需</a:t>
            </a:r>
            <a:r>
              <a:rPr lang="en-US" altLang="zh-CN" dirty="0"/>
              <a:t>8</a:t>
            </a:r>
            <a:r>
              <a:rPr lang="zh-CN" altLang="en-US" dirty="0"/>
              <a:t>秒</a:t>
            </a:r>
          </a:p>
        </p:txBody>
      </p:sp>
      <p:pic>
        <p:nvPicPr>
          <p:cNvPr id="6" name="Picture 4" descr="C:\Users\King\Desktop\O5DU-fycnyhk904056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852936"/>
            <a:ext cx="3328754" cy="3672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64907" y="1553129"/>
            <a:ext cx="3135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2017</a:t>
            </a:r>
            <a:r>
              <a:rPr lang="zh-CN" altLang="en-US" dirty="0" smtClean="0"/>
              <a:t>年</a:t>
            </a:r>
            <a:r>
              <a:rPr lang="en-US" altLang="zh-CN" dirty="0" smtClean="0"/>
              <a:t>3</a:t>
            </a:r>
            <a:r>
              <a:rPr lang="zh-CN" altLang="en-US" dirty="0" smtClean="0"/>
              <a:t>月，北京天坛公园刷脸出厕纸</a:t>
            </a:r>
            <a:endParaRPr lang="zh-CN" altLang="en-US" dirty="0"/>
          </a:p>
        </p:txBody>
      </p:sp>
      <p:pic>
        <p:nvPicPr>
          <p:cNvPr id="8" name="Picture 3" descr="C:\Users\King\Desktop\捕获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907" y="1553129"/>
            <a:ext cx="8311549" cy="4972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678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三、研究现状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2800" b="1" dirty="0"/>
              <a:t>3.1</a:t>
            </a:r>
            <a:r>
              <a:rPr lang="zh-CN" altLang="en-US" sz="2800" b="1" dirty="0"/>
              <a:t>技术研究现状</a:t>
            </a:r>
          </a:p>
          <a:p>
            <a:pPr marL="0" indent="0">
              <a:buNone/>
            </a:pPr>
            <a:r>
              <a:rPr lang="zh-CN" altLang="en-US" sz="2800" b="1" dirty="0"/>
              <a:t>技术角度：</a:t>
            </a:r>
          </a:p>
          <a:p>
            <a:pPr marL="0" indent="0">
              <a:buNone/>
            </a:pPr>
            <a:r>
              <a:rPr lang="zh-CN" altLang="en-US" sz="2800" b="1" dirty="0"/>
              <a:t>  2D人脸识别，3D人脸识别，脸部分析生物验活</a:t>
            </a:r>
          </a:p>
          <a:p>
            <a:pPr marL="0" indent="0">
              <a:buNone/>
            </a:pPr>
            <a:r>
              <a:rPr lang="zh-CN" altLang="en-US" sz="2800" b="1" dirty="0"/>
              <a:t>攻击类型：</a:t>
            </a:r>
          </a:p>
          <a:p>
            <a:pPr marL="0" indent="0">
              <a:buNone/>
            </a:pPr>
            <a:r>
              <a:rPr lang="zh-CN" altLang="en-US" sz="2800" b="1" dirty="0"/>
              <a:t>静态图片攻击，视频攻击，3D打印面罩攻击（VR虚拟攻击）</a:t>
            </a:r>
          </a:p>
          <a:p>
            <a:pPr marL="0" indent="0">
              <a:buNone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65526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8596" y="274638"/>
            <a:ext cx="8286808" cy="706090"/>
          </a:xfrm>
        </p:spPr>
        <p:txBody>
          <a:bodyPr/>
          <a:lstStyle/>
          <a:p>
            <a:r>
              <a:rPr lang="zh-CN" altLang="en-US" dirty="0">
                <a:sym typeface="+mn-ea"/>
              </a:rPr>
              <a:t>三、研究现状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b="1" dirty="0">
                <a:sym typeface="+mn-ea"/>
              </a:rPr>
              <a:t>3.2 </a:t>
            </a:r>
            <a:r>
              <a:rPr lang="zh-CN" altLang="en-US" sz="2800" b="1" dirty="0">
                <a:sym typeface="+mn-ea"/>
              </a:rPr>
              <a:t>现有解决方案</a:t>
            </a:r>
            <a:endParaRPr lang="en-US" altLang="zh-CN" sz="2800" b="1" dirty="0"/>
          </a:p>
          <a:p>
            <a:r>
              <a:rPr lang="en-US" altLang="zh-CN" sz="2800" b="1" dirty="0"/>
              <a:t>1</a:t>
            </a:r>
            <a:r>
              <a:rPr lang="zh-CN" altLang="en-US" sz="2800" b="1" dirty="0"/>
              <a:t>、传统人脸识别</a:t>
            </a:r>
          </a:p>
          <a:p>
            <a:r>
              <a:rPr lang="en-US" altLang="zh-CN" sz="2800" b="1" dirty="0"/>
              <a:t>2</a:t>
            </a:r>
            <a:r>
              <a:rPr lang="zh-CN" altLang="en-US" sz="2800" b="1" dirty="0"/>
              <a:t>、手持设备移动</a:t>
            </a:r>
          </a:p>
          <a:p>
            <a:r>
              <a:rPr lang="en-US" altLang="zh-CN" sz="2800" b="1" dirty="0"/>
              <a:t>3</a:t>
            </a:r>
            <a:r>
              <a:rPr lang="zh-CN" altLang="en-US" sz="2800" b="1" dirty="0"/>
              <a:t>、改进算法</a:t>
            </a:r>
          </a:p>
          <a:p>
            <a:endParaRPr lang="zh-CN" altLang="en-US" sz="2800" b="1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8675" y="3326130"/>
            <a:ext cx="5558155" cy="2717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369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三、研究现状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3600" b="1" dirty="0">
                <a:sym typeface="+mn-ea"/>
              </a:rPr>
              <a:t>3.3 可能的解决方案</a:t>
            </a:r>
            <a:endParaRPr lang="en-US" altLang="zh-CN" sz="3600" b="1" dirty="0"/>
          </a:p>
          <a:p>
            <a:r>
              <a:rPr lang="en-US" altLang="zh-CN" sz="3600" b="1" dirty="0"/>
              <a:t>1</a:t>
            </a:r>
            <a:r>
              <a:rPr lang="zh-CN" altLang="en-US" sz="3600" b="1" dirty="0"/>
              <a:t>、利用闪光灯</a:t>
            </a:r>
          </a:p>
          <a:p>
            <a:r>
              <a:rPr lang="en-US" altLang="zh-CN" sz="3600" b="1" dirty="0"/>
              <a:t>2</a:t>
            </a:r>
            <a:r>
              <a:rPr lang="zh-CN" altLang="en-US" sz="3600" b="1" dirty="0"/>
              <a:t>、脉搏、心跳等其他生命特征检测</a:t>
            </a:r>
          </a:p>
          <a:p>
            <a:r>
              <a:rPr lang="en-US" altLang="zh-CN" sz="3600" b="1" dirty="0"/>
              <a:t>3</a:t>
            </a:r>
            <a:r>
              <a:rPr lang="zh-CN" altLang="en-US" sz="3600" b="1" dirty="0"/>
              <a:t>、红外线检测</a:t>
            </a:r>
          </a:p>
        </p:txBody>
      </p:sp>
    </p:spTree>
    <p:extLst>
      <p:ext uri="{BB962C8B-B14F-4D97-AF65-F5344CB8AC3E}">
        <p14:creationId xmlns:p14="http://schemas.microsoft.com/office/powerpoint/2010/main" val="1313927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E63BC9-59B3-49C5-96E7-0DFE4FDEC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四、主要思路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995285-4F30-4447-9D0E-369FE2724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382" y="1484784"/>
            <a:ext cx="7095930" cy="419548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zh-CN" altLang="en-US" sz="2800" b="1" dirty="0" smtClean="0">
                <a:solidFill>
                  <a:srgbClr val="FF0000"/>
                </a:solidFill>
              </a:rPr>
              <a:t>思考：如</a:t>
            </a:r>
            <a:r>
              <a:rPr lang="zh-CN" altLang="en-US" sz="2800" b="1" dirty="0">
                <a:solidFill>
                  <a:srgbClr val="FF0000"/>
                </a:solidFill>
              </a:rPr>
              <a:t>果验活？有哪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些设计条</a:t>
            </a:r>
            <a:r>
              <a:rPr lang="zh-CN" altLang="en-US" sz="2800" b="1" dirty="0">
                <a:solidFill>
                  <a:srgbClr val="FF0000"/>
                </a:solidFill>
              </a:rPr>
              <a:t>件？</a:t>
            </a:r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r>
              <a:rPr lang="zh-CN" altLang="en-US" sz="2400" b="1" dirty="0" smtClean="0">
                <a:solidFill>
                  <a:schemeClr val="accent3">
                    <a:lumMod val="50000"/>
                  </a:schemeClr>
                </a:solidFill>
              </a:rPr>
              <a:t>信息来源：</a:t>
            </a:r>
            <a:endParaRPr lang="en-US" altLang="zh-CN" sz="2400" b="1" dirty="0" smtClean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zh-CN" altLang="en-US" sz="3200" dirty="0" smtClean="0">
                <a:solidFill>
                  <a:srgbClr val="0070C0"/>
                </a:solidFill>
              </a:rPr>
              <a:t>硬件：</a:t>
            </a:r>
            <a:r>
              <a:rPr lang="zh-CN" altLang="en-US" sz="2100" dirty="0" smtClean="0"/>
              <a:t>摄像头、加速计、陀螺仪</a:t>
            </a:r>
            <a:r>
              <a:rPr lang="en-US" altLang="zh-CN" sz="2100" dirty="0" smtClean="0"/>
              <a:t>.....</a:t>
            </a:r>
          </a:p>
          <a:p>
            <a:r>
              <a:rPr lang="zh-CN" altLang="en-US" sz="3200" dirty="0">
                <a:solidFill>
                  <a:srgbClr val="0070C0"/>
                </a:solidFill>
              </a:rPr>
              <a:t>软件</a:t>
            </a:r>
            <a:r>
              <a:rPr lang="zh-CN" altLang="en-US" sz="3200" dirty="0" smtClean="0">
                <a:solidFill>
                  <a:srgbClr val="0070C0"/>
                </a:solidFill>
              </a:rPr>
              <a:t>：</a:t>
            </a:r>
            <a:r>
              <a:rPr lang="zh-CN" altLang="en-US" sz="2100" dirty="0" smtClean="0"/>
              <a:t>实时交互、</a:t>
            </a:r>
            <a:r>
              <a:rPr lang="zh-CN" altLang="zh-CN" sz="2100" dirty="0"/>
              <a:t>分析加速器数据、分析光学特</a:t>
            </a:r>
            <a:r>
              <a:rPr lang="zh-CN" altLang="zh-CN" sz="2100" dirty="0" smtClean="0"/>
              <a:t>征</a:t>
            </a:r>
            <a:r>
              <a:rPr lang="en-US" altLang="zh-CN" sz="2100" dirty="0" smtClean="0"/>
              <a:t>….</a:t>
            </a:r>
            <a:endParaRPr lang="en-US" altLang="zh-CN" sz="2100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手机平台，可用验活条件有限</a:t>
            </a:r>
            <a:r>
              <a:rPr lang="en-US" altLang="zh-CN" sz="2800" b="1" dirty="0" smtClean="0">
                <a:solidFill>
                  <a:srgbClr val="FF0000"/>
                </a:solidFill>
              </a:rPr>
              <a:t>…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28" y="1268760"/>
            <a:ext cx="2844800" cy="275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842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BB85C1-A9A0-4A15-BD94-816CC127E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四、主要思路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F7E74F-9CF0-4C13-AACF-F4B4F33779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556792"/>
            <a:ext cx="4822386" cy="3456384"/>
          </a:xfrm>
        </p:spPr>
        <p:txBody>
          <a:bodyPr/>
          <a:lstStyle/>
          <a:p>
            <a:r>
              <a:rPr lang="zh-CN" altLang="en-US" sz="2800" dirty="0" smtClean="0"/>
              <a:t>设计原则</a:t>
            </a:r>
            <a:endParaRPr lang="en-US" altLang="zh-CN" sz="2800" dirty="0" smtClean="0"/>
          </a:p>
          <a:p>
            <a:pPr marL="0" indent="0">
              <a:buNone/>
            </a:pPr>
            <a:endParaRPr lang="en-US" altLang="zh-CN" dirty="0"/>
          </a:p>
          <a:p>
            <a:pPr>
              <a:buFont typeface="Wingdings" panose="05000000000000000000" pitchFamily="2" charset="2"/>
              <a:buChar char="u"/>
            </a:pPr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</a:rPr>
              <a:t>人</a:t>
            </a:r>
            <a:r>
              <a:rPr lang="zh-CN" altLang="en-US" sz="2800" dirty="0" smtClean="0">
                <a:solidFill>
                  <a:schemeClr val="accent1">
                    <a:lumMod val="75000"/>
                  </a:schemeClr>
                </a:solidFill>
              </a:rPr>
              <a:t>脸识别无法做到绝</a:t>
            </a:r>
            <a:r>
              <a:rPr lang="zh-CN" altLang="en-US" sz="2800" dirty="0" smtClean="0">
                <a:solidFill>
                  <a:schemeClr val="accent1">
                    <a:lumMod val="75000"/>
                  </a:schemeClr>
                </a:solidFill>
              </a:rPr>
              <a:t>对安</a:t>
            </a:r>
            <a:r>
              <a:rPr lang="zh-CN" altLang="en-US" sz="2800" dirty="0" smtClean="0">
                <a:solidFill>
                  <a:schemeClr val="accent1">
                    <a:lumMod val="75000"/>
                  </a:schemeClr>
                </a:solidFill>
              </a:rPr>
              <a:t>全</a:t>
            </a:r>
            <a:endParaRPr lang="en-US" altLang="zh-CN" sz="28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u"/>
            </a:pPr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</a:rPr>
              <a:t>设</a:t>
            </a:r>
            <a:r>
              <a:rPr lang="zh-CN" altLang="en-US" sz="2800" dirty="0" smtClean="0">
                <a:solidFill>
                  <a:schemeClr val="accent1">
                    <a:lumMod val="75000"/>
                  </a:schemeClr>
                </a:solidFill>
              </a:rPr>
              <a:t>计原则，保证一定的安全性，兼顾易用性和可行性。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3906" y="1522187"/>
            <a:ext cx="3882318" cy="334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0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7294</TotalTime>
  <Words>1218</Words>
  <Application>Microsoft Office PowerPoint</Application>
  <PresentationFormat>全屏显示(4:3)</PresentationFormat>
  <Paragraphs>77</Paragraphs>
  <Slides>13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华文楷体</vt:lpstr>
      <vt:lpstr>隶书</vt:lpstr>
      <vt:lpstr>宋体</vt:lpstr>
      <vt:lpstr>Arial</vt:lpstr>
      <vt:lpstr>Calibri</vt:lpstr>
      <vt:lpstr>Corbel</vt:lpstr>
      <vt:lpstr>Times New Roman</vt:lpstr>
      <vt:lpstr>Wingdings</vt:lpstr>
      <vt:lpstr>Office 主题</vt:lpstr>
      <vt:lpstr>“看脸”时代 </vt:lpstr>
      <vt:lpstr>一、选题背景</vt:lpstr>
      <vt:lpstr>二、身边的刷脸</vt:lpstr>
      <vt:lpstr>二、身边的刷脸</vt:lpstr>
      <vt:lpstr>三、研究现状</vt:lpstr>
      <vt:lpstr>三、研究现状</vt:lpstr>
      <vt:lpstr>三、研究现状</vt:lpstr>
      <vt:lpstr>四、主要思路</vt:lpstr>
      <vt:lpstr>四、主要思路</vt:lpstr>
      <vt:lpstr>四、主要思路</vt:lpstr>
      <vt:lpstr>五、项目分工</vt:lpstr>
      <vt:lpstr>六、项目计划</vt:lpstr>
      <vt:lpstr>六、项目计划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微观经济学</dc:title>
  <dc:creator>Lixinyang</dc:creator>
  <cp:lastModifiedBy>wbz</cp:lastModifiedBy>
  <cp:revision>634</cp:revision>
  <dcterms:created xsi:type="dcterms:W3CDTF">2011-05-24T05:52:40Z</dcterms:created>
  <dcterms:modified xsi:type="dcterms:W3CDTF">2017-10-24T16:11:04Z</dcterms:modified>
</cp:coreProperties>
</file>